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2"/>
  </p:notesMasterIdLst>
  <p:handoutMasterIdLst>
    <p:handoutMasterId r:id="rId13"/>
  </p:handoutMasterIdLst>
  <p:sldIdLst>
    <p:sldId id="364" r:id="rId2"/>
    <p:sldId id="334" r:id="rId3"/>
    <p:sldId id="336" r:id="rId4"/>
    <p:sldId id="362" r:id="rId5"/>
    <p:sldId id="339" r:id="rId6"/>
    <p:sldId id="347" r:id="rId7"/>
    <p:sldId id="343" r:id="rId8"/>
    <p:sldId id="344" r:id="rId9"/>
    <p:sldId id="335" r:id="rId10"/>
    <p:sldId id="345" r:id="rId11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6220" autoAdjust="0"/>
  </p:normalViewPr>
  <p:slideViewPr>
    <p:cSldViewPr>
      <p:cViewPr varScale="1">
        <p:scale>
          <a:sx n="102" d="100"/>
          <a:sy n="102" d="100"/>
        </p:scale>
        <p:origin x="121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3228" y="90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Class – The Life Of Christ (202)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4/1/2020 pm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Chris Simmons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r">
              <a:defRPr sz="1200"/>
            </a:lvl1pPr>
          </a:lstStyle>
          <a:p>
            <a:fld id="{BB287F88-45EE-45D4-9D26-9D128B87E348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l">
              <a:defRPr sz="1200"/>
            </a:lvl1pPr>
          </a:lstStyle>
          <a:p>
            <a:r>
              <a:rPr lang="en-US"/>
              <a:t>Class – The Life Of Christ (202)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2962" y="0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r">
              <a:defRPr sz="1200"/>
            </a:lvl1pPr>
          </a:lstStyle>
          <a:p>
            <a:r>
              <a:rPr lang="en-US"/>
              <a:t>4/1/2020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51" tIns="47425" rIns="94851" bIns="4742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2183" y="4561226"/>
            <a:ext cx="5850835" cy="4320213"/>
          </a:xfrm>
          <a:prstGeom prst="rect">
            <a:avLst/>
          </a:prstGeom>
        </p:spPr>
        <p:txBody>
          <a:bodyPr vert="horz" lIns="94851" tIns="47425" rIns="94851" bIns="47425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173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l">
              <a:defRPr sz="1200"/>
            </a:lvl1pPr>
          </a:lstStyle>
          <a:p>
            <a:r>
              <a:rPr lang="en-US"/>
              <a:t>Chris Simmons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2962" y="9119173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r">
              <a:defRPr sz="1200"/>
            </a:lvl1pPr>
          </a:lstStyle>
          <a:p>
            <a:fld id="{B82BDFBE-646C-4282-B86A-8E48B8D7666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48507">
              <a:defRPr/>
            </a:pPr>
            <a:fld id="{3DF1C5CE-222C-4659-9A99-B99FC42AF6EC}" type="slidenum">
              <a:rPr lang="en-US">
                <a:solidFill>
                  <a:prstClr val="black"/>
                </a:solidFill>
                <a:latin typeface="Palatino Linotype" panose="02040502050505030304"/>
              </a:rPr>
              <a:pPr defTabSz="948507">
                <a:defRPr/>
              </a:pPr>
              <a:t>2</a:t>
            </a:fld>
            <a:endParaRPr lang="en-US">
              <a:solidFill>
                <a:prstClr val="black"/>
              </a:solidFill>
              <a:latin typeface="Palatino Linotype" panose="020405020505050303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CFCB94-C237-48AD-8489-CA3585EE0F98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4/1/2020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E02D7A-5C2C-4A0A-96AA-2CD745FAEB3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Chris Simmons</a:t>
            </a:r>
          </a:p>
        </p:txBody>
      </p:sp>
      <p:sp>
        <p:nvSpPr>
          <p:cNvPr id="7" name="Header Placeholder 6">
            <a:extLst>
              <a:ext uri="{FF2B5EF4-FFF2-40B4-BE49-F238E27FC236}">
                <a16:creationId xmlns:a16="http://schemas.microsoft.com/office/drawing/2014/main" id="{5C428E57-FBD7-40F1-9DE3-F6FDD715781E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Class – The Life Of Christ (202)</a:t>
            </a:r>
          </a:p>
        </p:txBody>
      </p:sp>
    </p:spTree>
    <p:extLst>
      <p:ext uri="{BB962C8B-B14F-4D97-AF65-F5344CB8AC3E}">
        <p14:creationId xmlns:p14="http://schemas.microsoft.com/office/powerpoint/2010/main" val="16312931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z="2300"/>
              <a:t>Human traditions applied to: the sabbath day, oaths. Linen cloths on the table to serve the Lord’s supper.</a:t>
            </a:r>
          </a:p>
          <a:p>
            <a:pPr lvl="0"/>
            <a:r>
              <a:rPr lang="en-US" sz="2300"/>
              <a:t>Human traditions bound as law required to be saved. </a:t>
            </a:r>
          </a:p>
          <a:p>
            <a:pPr lvl="0"/>
            <a:r>
              <a:rPr lang="en-US" sz="2300"/>
              <a:t>Human traditions violated represent a threat to human authority. </a:t>
            </a:r>
          </a:p>
          <a:p>
            <a:r>
              <a:rPr lang="en-US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48507">
              <a:defRPr/>
            </a:pPr>
            <a:fld id="{3DF1C5CE-222C-4659-9A99-B99FC42AF6EC}" type="slidenum">
              <a:rPr lang="en-US">
                <a:solidFill>
                  <a:prstClr val="black"/>
                </a:solidFill>
                <a:latin typeface="Palatino Linotype" panose="02040502050505030304"/>
              </a:rPr>
              <a:pPr defTabSz="948507">
                <a:defRPr/>
              </a:pPr>
              <a:t>3</a:t>
            </a:fld>
            <a:endParaRPr lang="en-US">
              <a:solidFill>
                <a:prstClr val="black"/>
              </a:solidFill>
              <a:latin typeface="Palatino Linotype" panose="020405020505050303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CF62F9-0262-441C-A9EF-9958CBCB1318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4/1/2020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A90901-2199-4E00-8099-986C161F34F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Chris Simmons</a:t>
            </a:r>
          </a:p>
        </p:txBody>
      </p:sp>
      <p:sp>
        <p:nvSpPr>
          <p:cNvPr id="7" name="Header Placeholder 6">
            <a:extLst>
              <a:ext uri="{FF2B5EF4-FFF2-40B4-BE49-F238E27FC236}">
                <a16:creationId xmlns:a16="http://schemas.microsoft.com/office/drawing/2014/main" id="{437FFF14-19A3-4415-8C48-822EAA5CD5B3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Class – The Life Of Christ (202)</a:t>
            </a:r>
          </a:p>
        </p:txBody>
      </p:sp>
    </p:spTree>
    <p:extLst>
      <p:ext uri="{BB962C8B-B14F-4D97-AF65-F5344CB8AC3E}">
        <p14:creationId xmlns:p14="http://schemas.microsoft.com/office/powerpoint/2010/main" val="31839268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48507">
              <a:defRPr/>
            </a:pPr>
            <a:fld id="{3DF1C5CE-222C-4659-9A99-B99FC42AF6EC}" type="slidenum">
              <a:rPr lang="en-US">
                <a:solidFill>
                  <a:prstClr val="black"/>
                </a:solidFill>
                <a:latin typeface="Palatino Linotype" panose="02040502050505030304"/>
              </a:rPr>
              <a:pPr defTabSz="948507">
                <a:defRPr/>
              </a:pPr>
              <a:t>4</a:t>
            </a:fld>
            <a:endParaRPr lang="en-US">
              <a:solidFill>
                <a:prstClr val="black"/>
              </a:solidFill>
              <a:latin typeface="Palatino Linotype" panose="020405020505050303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22CE07-A6F3-4615-8205-E85464DF1207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4/1/2020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269CD0-044A-4A95-9F65-2A086FFD392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Chris Simmons</a:t>
            </a:r>
          </a:p>
        </p:txBody>
      </p:sp>
      <p:sp>
        <p:nvSpPr>
          <p:cNvPr id="7" name="Header Placeholder 6">
            <a:extLst>
              <a:ext uri="{FF2B5EF4-FFF2-40B4-BE49-F238E27FC236}">
                <a16:creationId xmlns:a16="http://schemas.microsoft.com/office/drawing/2014/main" id="{87C71B32-D421-4373-9DFA-59B41457282E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Class – The Life Of Christ (202)</a:t>
            </a:r>
          </a:p>
        </p:txBody>
      </p:sp>
    </p:spTree>
    <p:extLst>
      <p:ext uri="{BB962C8B-B14F-4D97-AF65-F5344CB8AC3E}">
        <p14:creationId xmlns:p14="http://schemas.microsoft.com/office/powerpoint/2010/main" val="18228989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“Observing” - to have power, to be chief, master, ruler. (Thayer) to take hold of or grasp (Z)</a:t>
            </a:r>
          </a:p>
          <a:p>
            <a:r>
              <a:rPr lang="en-US" dirty="0"/>
              <a:t>“Hold” - allow to be the master of. Give power to. Allow to prevail.</a:t>
            </a:r>
          </a:p>
          <a:p>
            <a:r>
              <a:rPr lang="en-US" dirty="0"/>
              <a:t>“Neglecting” - to send away, disregard. Used in 1 Cor. 7:11-13 of divorce; Rev. 2:4 “Left your first love”. </a:t>
            </a:r>
          </a:p>
          <a:p>
            <a:r>
              <a:rPr lang="en-US" dirty="0"/>
              <a:t>“Experts” - you do well. (1 Tim. 5:17)… “setting aside”, do away with, thwart the efficacy, reject.</a:t>
            </a:r>
          </a:p>
          <a:p>
            <a:r>
              <a:rPr lang="en-US" dirty="0"/>
              <a:t>“Invalidating” - deprive of force and authority, render void. (Thayer) a </a:t>
            </a:r>
            <a:r>
              <a:rPr lang="en-US" dirty="0" err="1"/>
              <a:t>kuroo</a:t>
            </a:r>
            <a:r>
              <a:rPr lang="en-US" dirty="0"/>
              <a:t> - without lordship. Deciding God’s word doesn’t apply to me.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48507">
              <a:defRPr/>
            </a:pPr>
            <a:fld id="{3DF1C5CE-222C-4659-9A99-B99FC42AF6EC}" type="slidenum">
              <a:rPr lang="en-US">
                <a:solidFill>
                  <a:prstClr val="black"/>
                </a:solidFill>
                <a:latin typeface="Palatino Linotype" panose="02040502050505030304"/>
              </a:rPr>
              <a:pPr defTabSz="948507">
                <a:defRPr/>
              </a:pPr>
              <a:t>5</a:t>
            </a:fld>
            <a:endParaRPr lang="en-US">
              <a:solidFill>
                <a:prstClr val="black"/>
              </a:solidFill>
              <a:latin typeface="Palatino Linotype" panose="020405020505050303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87D857-C9B1-4E3D-B5FD-DCB658CD7F5A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4/1/2020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6E75EB-6E77-4030-A0B8-04CBD036FE4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Chris Simmons</a:t>
            </a:r>
          </a:p>
        </p:txBody>
      </p:sp>
      <p:sp>
        <p:nvSpPr>
          <p:cNvPr id="7" name="Header Placeholder 6">
            <a:extLst>
              <a:ext uri="{FF2B5EF4-FFF2-40B4-BE49-F238E27FC236}">
                <a16:creationId xmlns:a16="http://schemas.microsoft.com/office/drawing/2014/main" id="{7753CD1D-1BB2-4FC1-B41E-6248B3B0A2C0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Class – The Life Of Christ (202)</a:t>
            </a:r>
          </a:p>
        </p:txBody>
      </p:sp>
    </p:spTree>
    <p:extLst>
      <p:ext uri="{BB962C8B-B14F-4D97-AF65-F5344CB8AC3E}">
        <p14:creationId xmlns:p14="http://schemas.microsoft.com/office/powerpoint/2010/main" val="25195692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/>
              <a:t>Zodhiates says “transgress” means “beyond or contrary to”. Turn aside, Ex. 32:8</a:t>
            </a:r>
          </a:p>
          <a:p>
            <a:pPr lvl="0"/>
            <a:r>
              <a:rPr lang="en-US" dirty="0"/>
              <a:t>“Fall” - as in a building falling into ruins. “Pit” or ditch - a well dug for water. Matthew 12:11</a:t>
            </a:r>
          </a:p>
          <a:p>
            <a:r>
              <a:rPr lang="en-US" dirty="0"/>
              <a:t>Jesus’ command </a:t>
            </a:r>
            <a:r>
              <a:rPr lang="en-US" b="1" dirty="0"/>
              <a:t>let them alone </a:t>
            </a:r>
            <a:r>
              <a:rPr lang="en-US" dirty="0"/>
              <a:t>is “not in the way of ceasing to expose their errors, but in the sense of making no effort to appease them”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48507">
              <a:defRPr/>
            </a:pPr>
            <a:fld id="{3DF1C5CE-222C-4659-9A99-B99FC42AF6EC}" type="slidenum">
              <a:rPr lang="en-US">
                <a:solidFill>
                  <a:prstClr val="black"/>
                </a:solidFill>
                <a:latin typeface="Palatino Linotype" panose="02040502050505030304"/>
              </a:rPr>
              <a:pPr defTabSz="948507">
                <a:defRPr/>
              </a:pPr>
              <a:t>6</a:t>
            </a:fld>
            <a:endParaRPr lang="en-US">
              <a:solidFill>
                <a:prstClr val="black"/>
              </a:solidFill>
              <a:latin typeface="Palatino Linotype" panose="020405020505050303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2F0ACD-5D0F-4F61-81A3-CFDA1D8D513F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4/1/2020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B69A55-4408-4A20-A984-08A46564BAF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Chris Simmons</a:t>
            </a:r>
          </a:p>
        </p:txBody>
      </p:sp>
      <p:sp>
        <p:nvSpPr>
          <p:cNvPr id="7" name="Header Placeholder 6">
            <a:extLst>
              <a:ext uri="{FF2B5EF4-FFF2-40B4-BE49-F238E27FC236}">
                <a16:creationId xmlns:a16="http://schemas.microsoft.com/office/drawing/2014/main" id="{9BCD496D-659D-462B-9CA4-62CA3617633A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Class – The Life Of Christ (202)</a:t>
            </a:r>
          </a:p>
        </p:txBody>
      </p:sp>
    </p:spTree>
    <p:extLst>
      <p:ext uri="{BB962C8B-B14F-4D97-AF65-F5344CB8AC3E}">
        <p14:creationId xmlns:p14="http://schemas.microsoft.com/office/powerpoint/2010/main" val="12832714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48507">
              <a:defRPr/>
            </a:pPr>
            <a:fld id="{3DF1C5CE-222C-4659-9A99-B99FC42AF6EC}" type="slidenum">
              <a:rPr lang="en-US">
                <a:solidFill>
                  <a:prstClr val="black"/>
                </a:solidFill>
                <a:latin typeface="Palatino Linotype" panose="02040502050505030304"/>
              </a:rPr>
              <a:pPr defTabSz="948507">
                <a:defRPr/>
              </a:pPr>
              <a:t>7</a:t>
            </a:fld>
            <a:endParaRPr lang="en-US">
              <a:solidFill>
                <a:prstClr val="black"/>
              </a:solidFill>
              <a:latin typeface="Palatino Linotype" panose="020405020505050303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356FC3-6097-41CF-821F-D846E1418784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4/1/2020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3724C3-8BB0-44CA-906F-F36A5160485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Chris Simmons</a:t>
            </a:r>
          </a:p>
        </p:txBody>
      </p:sp>
      <p:sp>
        <p:nvSpPr>
          <p:cNvPr id="7" name="Header Placeholder 6">
            <a:extLst>
              <a:ext uri="{FF2B5EF4-FFF2-40B4-BE49-F238E27FC236}">
                <a16:creationId xmlns:a16="http://schemas.microsoft.com/office/drawing/2014/main" id="{9CBEEDBB-453F-4ECA-B726-5067EE2A8A40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Class – The Life Of Christ (202)</a:t>
            </a:r>
          </a:p>
        </p:txBody>
      </p:sp>
    </p:spTree>
    <p:extLst>
      <p:ext uri="{BB962C8B-B14F-4D97-AF65-F5344CB8AC3E}">
        <p14:creationId xmlns:p14="http://schemas.microsoft.com/office/powerpoint/2010/main" val="9969380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48507">
              <a:defRPr/>
            </a:pPr>
            <a:fld id="{3DF1C5CE-222C-4659-9A99-B99FC42AF6EC}" type="slidenum">
              <a:rPr lang="en-US">
                <a:solidFill>
                  <a:prstClr val="black"/>
                </a:solidFill>
                <a:latin typeface="Palatino Linotype" panose="02040502050505030304"/>
              </a:rPr>
              <a:pPr defTabSz="948507">
                <a:defRPr/>
              </a:pPr>
              <a:t>8</a:t>
            </a:fld>
            <a:endParaRPr lang="en-US">
              <a:solidFill>
                <a:prstClr val="black"/>
              </a:solidFill>
              <a:latin typeface="Palatino Linotype" panose="020405020505050303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D38771-1034-4FFF-9CAA-535087240B74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4/1/2020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BF4AA3-D5ED-4F9D-A74A-7D3CE5F561E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Chris Simmons</a:t>
            </a:r>
          </a:p>
        </p:txBody>
      </p:sp>
      <p:sp>
        <p:nvSpPr>
          <p:cNvPr id="7" name="Header Placeholder 6">
            <a:extLst>
              <a:ext uri="{FF2B5EF4-FFF2-40B4-BE49-F238E27FC236}">
                <a16:creationId xmlns:a16="http://schemas.microsoft.com/office/drawing/2014/main" id="{9BE6F5DF-8F5B-4CB7-A5E4-90337336B59C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Class – The Life Of Christ (202)</a:t>
            </a:r>
          </a:p>
        </p:txBody>
      </p:sp>
    </p:spTree>
    <p:extLst>
      <p:ext uri="{BB962C8B-B14F-4D97-AF65-F5344CB8AC3E}">
        <p14:creationId xmlns:p14="http://schemas.microsoft.com/office/powerpoint/2010/main" val="3969349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Like the word “</a:t>
            </a:r>
            <a:r>
              <a:rPr lang="en-US" dirty="0" err="1"/>
              <a:t>epithumeo</a:t>
            </a:r>
            <a:r>
              <a:rPr lang="en-US" dirty="0"/>
              <a:t>” or “lust”, </a:t>
            </a:r>
            <a:r>
              <a:rPr lang="en-US" dirty="0" err="1"/>
              <a:t>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48507">
              <a:defRPr/>
            </a:pPr>
            <a:fld id="{3DF1C5CE-222C-4659-9A99-B99FC42AF6EC}" type="slidenum">
              <a:rPr lang="en-US">
                <a:solidFill>
                  <a:prstClr val="black"/>
                </a:solidFill>
                <a:latin typeface="Palatino Linotype" panose="02040502050505030304"/>
              </a:rPr>
              <a:pPr defTabSz="948507">
                <a:defRPr/>
              </a:pPr>
              <a:t>9</a:t>
            </a:fld>
            <a:endParaRPr lang="en-US">
              <a:solidFill>
                <a:prstClr val="black"/>
              </a:solidFill>
              <a:latin typeface="Palatino Linotype" panose="020405020505050303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F27F5F-6D18-47A0-BD32-E90DC1E9EFA5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4/1/2020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974A29-956F-48AA-8882-811F2A14DCC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Chris Simmons</a:t>
            </a:r>
          </a:p>
        </p:txBody>
      </p:sp>
      <p:sp>
        <p:nvSpPr>
          <p:cNvPr id="7" name="Header Placeholder 6">
            <a:extLst>
              <a:ext uri="{FF2B5EF4-FFF2-40B4-BE49-F238E27FC236}">
                <a16:creationId xmlns:a16="http://schemas.microsoft.com/office/drawing/2014/main" id="{D5E82099-5127-4F36-9487-33E04B4F8FE6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Class – The Life Of Christ (202)</a:t>
            </a:r>
          </a:p>
        </p:txBody>
      </p:sp>
    </p:spTree>
    <p:extLst>
      <p:ext uri="{BB962C8B-B14F-4D97-AF65-F5344CB8AC3E}">
        <p14:creationId xmlns:p14="http://schemas.microsoft.com/office/powerpoint/2010/main" val="40928623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48507">
              <a:defRPr/>
            </a:pPr>
            <a:fld id="{3DF1C5CE-222C-4659-9A99-B99FC42AF6EC}" type="slidenum">
              <a:rPr lang="en-US">
                <a:solidFill>
                  <a:prstClr val="black"/>
                </a:solidFill>
                <a:latin typeface="Palatino Linotype" panose="02040502050505030304"/>
              </a:rPr>
              <a:pPr defTabSz="948507">
                <a:defRPr/>
              </a:pPr>
              <a:t>10</a:t>
            </a:fld>
            <a:endParaRPr lang="en-US">
              <a:solidFill>
                <a:prstClr val="black"/>
              </a:solidFill>
              <a:latin typeface="Palatino Linotype" panose="020405020505050303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750ACC-12A7-459C-9C3E-E7CC33C0DCFF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4/1/2020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B998EB-03AC-47C4-A257-C80C208BD39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Chris Simmons</a:t>
            </a:r>
          </a:p>
        </p:txBody>
      </p:sp>
      <p:sp>
        <p:nvSpPr>
          <p:cNvPr id="7" name="Header Placeholder 6">
            <a:extLst>
              <a:ext uri="{FF2B5EF4-FFF2-40B4-BE49-F238E27FC236}">
                <a16:creationId xmlns:a16="http://schemas.microsoft.com/office/drawing/2014/main" id="{087A5443-71CA-45A8-91E1-120884DD9D34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Class – The Life Of Christ (202)</a:t>
            </a:r>
          </a:p>
        </p:txBody>
      </p:sp>
    </p:spTree>
    <p:extLst>
      <p:ext uri="{BB962C8B-B14F-4D97-AF65-F5344CB8AC3E}">
        <p14:creationId xmlns:p14="http://schemas.microsoft.com/office/powerpoint/2010/main" val="18324806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49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49BF3EA-1A78-4F07-BDC0-C8A1BD461199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418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10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>
            <a:lvl1pPr>
              <a:defRPr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85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4/1/2020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662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Oval 8"/>
          <p:cNvSpPr/>
          <p:nvPr/>
        </p:nvSpPr>
        <p:spPr>
          <a:xfrm>
            <a:off x="4296729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2"/>
            <a:ext cx="7772400" cy="2505075"/>
          </a:xfrm>
        </p:spPr>
        <p:txBody>
          <a:bodyPr anchor="b"/>
          <a:lstStyle>
            <a:lvl1pPr algn="ctr" defTabSz="6858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600" kern="1200" dirty="0" smtClean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5"/>
            <a:ext cx="7772400" cy="1131887"/>
          </a:xfrm>
        </p:spPr>
        <p:txBody>
          <a:bodyPr anchor="t"/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848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18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172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1800" b="0">
                <a:latin typeface="+mn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1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1800" b="0">
                <a:latin typeface="+mn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50"/>
            <a:ext cx="4041648" cy="3913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336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625"/>
            <a:ext cx="8229600" cy="1600200"/>
          </a:xfrm>
        </p:spPr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217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011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8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100" b="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8" y="273052"/>
            <a:ext cx="4995863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8" y="2438402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84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7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100" b="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1508127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7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563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8457761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685800" rtl="0" eaLnBrk="1" latinLnBrk="0" hangingPunct="1"/>
            <a:endParaRPr lang="en-US" sz="135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2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2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9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2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9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fld id="{349BF3EA-1A78-4F07-BDC0-C8A1BD461199}" type="datetimeFigureOut">
              <a:rPr lang="en-US" smtClean="0"/>
              <a:pPr/>
              <a:t>4/1/2020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9" y="6356352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9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267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685800" rtl="0" eaLnBrk="1" latinLnBrk="0" hangingPunct="1">
        <a:lnSpc>
          <a:spcPts val="3600"/>
        </a:lnSpc>
        <a:spcBef>
          <a:spcPct val="0"/>
        </a:spcBef>
        <a:buNone/>
        <a:defRPr sz="3600" kern="1200"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Courier New" pitchFamily="49" charset="0"/>
        <a:buChar char="o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Courier New" pitchFamily="49" charset="0"/>
        <a:buChar char="o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Courier New" pitchFamily="49" charset="0"/>
        <a:buChar char="o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Courier New" pitchFamily="49" charset="0"/>
        <a:buChar char="o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apologeticspress.org/apcontent.aspx?category=11&amp;article=1027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apologeticspress.org/apcontent.aspx?category=11&amp;article=1027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69018"/>
            <a:ext cx="7772400" cy="1408078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Life of Jesus Christ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3600" dirty="0">
                <a:solidFill>
                  <a:schemeClr val="tx1"/>
                </a:solidFill>
              </a:rPr>
              <a:t>Lesson 11 - In Galilee And Beyond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371600" y="3995305"/>
            <a:ext cx="6400800" cy="1938992"/>
          </a:xfrm>
        </p:spPr>
        <p:txBody>
          <a:bodyPr>
            <a:spAutoFit/>
          </a:bodyPr>
          <a:lstStyle/>
          <a:p>
            <a:r>
              <a:rPr lang="en-US" sz="2400" dirty="0"/>
              <a:t>April 1, 2020</a:t>
            </a:r>
          </a:p>
          <a:p>
            <a:endParaRPr lang="en-US" sz="2400" dirty="0"/>
          </a:p>
          <a:p>
            <a:r>
              <a:rPr lang="en-US" sz="3000" dirty="0"/>
              <a:t>Traditions and Purity – </a:t>
            </a:r>
          </a:p>
          <a:p>
            <a:r>
              <a:rPr lang="en-US" sz="2600" dirty="0"/>
              <a:t>Matthew 15:1-21; Mark 7:1-24</a:t>
            </a:r>
          </a:p>
        </p:txBody>
      </p:sp>
    </p:spTree>
    <p:extLst>
      <p:ext uri="{BB962C8B-B14F-4D97-AF65-F5344CB8AC3E}">
        <p14:creationId xmlns:p14="http://schemas.microsoft.com/office/powerpoint/2010/main" val="1531823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8374"/>
            <a:ext cx="8229600" cy="968535"/>
          </a:xfrm>
        </p:spPr>
        <p:txBody>
          <a:bodyPr>
            <a:spAutoFit/>
          </a:bodyPr>
          <a:lstStyle/>
          <a:p>
            <a:r>
              <a:rPr lang="en-US" sz="3200" b="1" i="1" dirty="0">
                <a:solidFill>
                  <a:schemeClr val="tx1"/>
                </a:solidFill>
              </a:rPr>
              <a:t>Commands versus Traditions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Matthew 15:1-21; Mark 7:1-24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422" y="1387928"/>
            <a:ext cx="8804324" cy="2997744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3200" i="1" dirty="0"/>
              <a:t>“</a:t>
            </a:r>
            <a:r>
              <a:rPr lang="en-US" sz="3200" b="1" i="1" dirty="0"/>
              <a:t>Traditions</a:t>
            </a:r>
            <a:r>
              <a:rPr lang="en-US" sz="3200" i="1" dirty="0"/>
              <a:t>” – </a:t>
            </a:r>
            <a:r>
              <a:rPr lang="en-US" sz="2800" b="1" dirty="0"/>
              <a:t>Positive</a:t>
            </a:r>
            <a:r>
              <a:rPr lang="en-US" sz="2800" dirty="0"/>
              <a:t> uses:</a:t>
            </a:r>
          </a:p>
          <a:p>
            <a:pPr marL="0" indent="0">
              <a:buNone/>
            </a:pPr>
            <a:r>
              <a:rPr lang="en-US" sz="2800" dirty="0"/>
              <a:t>These are traditions from God!</a:t>
            </a:r>
          </a:p>
          <a:p>
            <a:pPr marL="0" indent="0">
              <a:buNone/>
            </a:pPr>
            <a:r>
              <a:rPr lang="en-US" sz="2800" dirty="0"/>
              <a:t>Seeking “</a:t>
            </a:r>
            <a:r>
              <a:rPr lang="en-US" sz="2800" b="1" dirty="0"/>
              <a:t>non-traditional</a:t>
            </a:r>
            <a:r>
              <a:rPr lang="en-US" sz="2800" dirty="0"/>
              <a:t>” religion is unscriptural. </a:t>
            </a:r>
          </a:p>
          <a:p>
            <a:pPr marL="0" indent="0">
              <a:buNone/>
            </a:pPr>
            <a:r>
              <a:rPr lang="en-US" sz="2800" dirty="0"/>
              <a:t>Many unlearned Christians don’t understand the difference between human and divine traditions and want to throw out both.</a:t>
            </a:r>
          </a:p>
        </p:txBody>
      </p:sp>
    </p:spTree>
    <p:extLst>
      <p:ext uri="{BB962C8B-B14F-4D97-AF65-F5344CB8AC3E}">
        <p14:creationId xmlns:p14="http://schemas.microsoft.com/office/powerpoint/2010/main" val="286649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8631"/>
            <a:ext cx="8229600" cy="968278"/>
          </a:xfrm>
        </p:spPr>
        <p:txBody>
          <a:bodyPr>
            <a:spAutoFit/>
          </a:bodyPr>
          <a:lstStyle/>
          <a:p>
            <a:r>
              <a:rPr lang="en-US" sz="3200" b="1" i="1" dirty="0">
                <a:solidFill>
                  <a:schemeClr val="tx1"/>
                </a:solidFill>
              </a:rPr>
              <a:t>Commands versus Traditions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b="1" dirty="0">
                <a:solidFill>
                  <a:schemeClr val="tx1"/>
                </a:solidFill>
              </a:rPr>
              <a:t>Matthew 15:1-21</a:t>
            </a:r>
            <a:r>
              <a:rPr lang="en-US" sz="2400" dirty="0">
                <a:solidFill>
                  <a:schemeClr val="tx1"/>
                </a:solidFill>
              </a:rPr>
              <a:t>; Mark 7:1-24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422" y="1387928"/>
            <a:ext cx="8804324" cy="5139869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3200" i="1" dirty="0"/>
              <a:t>“</a:t>
            </a:r>
            <a:r>
              <a:rPr lang="en-US" sz="3200" b="1" i="1" dirty="0"/>
              <a:t>Pharisees and scribes came to Jesus from Jerusalem </a:t>
            </a:r>
            <a:r>
              <a:rPr lang="en-US" sz="3200" i="1" dirty="0"/>
              <a:t>…”</a:t>
            </a:r>
            <a:r>
              <a:rPr lang="en-US" sz="2800" i="1" dirty="0"/>
              <a:t> </a:t>
            </a:r>
            <a:r>
              <a:rPr lang="en-US" sz="2800" dirty="0"/>
              <a:t>(verse 1)</a:t>
            </a:r>
          </a:p>
          <a:p>
            <a:r>
              <a:rPr lang="en-US" sz="2800" dirty="0"/>
              <a:t>Not a social visit! It’s approximately 120 miles and as Pharisees, they would not have taken the most direct route through Samaria.</a:t>
            </a:r>
          </a:p>
          <a:p>
            <a:pPr marL="0" indent="0">
              <a:buNone/>
            </a:pPr>
            <a:r>
              <a:rPr lang="en-US" sz="3200" i="1" dirty="0"/>
              <a:t>“</a:t>
            </a:r>
            <a:r>
              <a:rPr lang="en-US" sz="3200" b="1" i="1" dirty="0"/>
              <a:t>Why do Your disciples break the tradition of the elders</a:t>
            </a:r>
            <a:r>
              <a:rPr lang="en-US" sz="3200" i="1" dirty="0"/>
              <a:t>?” </a:t>
            </a:r>
            <a:r>
              <a:rPr lang="en-US" sz="2800" dirty="0"/>
              <a:t>(verse 2)</a:t>
            </a:r>
          </a:p>
          <a:p>
            <a:pPr marL="0" indent="0">
              <a:buNone/>
            </a:pPr>
            <a:r>
              <a:rPr lang="en-US" sz="2800" dirty="0"/>
              <a:t>How so?</a:t>
            </a:r>
          </a:p>
          <a:p>
            <a:pPr marL="0" indent="0">
              <a:buNone/>
            </a:pPr>
            <a:r>
              <a:rPr lang="en-US" sz="3200" i="1" dirty="0"/>
              <a:t>“</a:t>
            </a:r>
            <a:r>
              <a:rPr lang="en-US" sz="3200" b="1" i="1" dirty="0"/>
              <a:t>For they do not wash their hands when they eat bread</a:t>
            </a:r>
            <a:r>
              <a:rPr lang="en-US" sz="3200" i="1" dirty="0"/>
              <a:t>.” </a:t>
            </a:r>
            <a:r>
              <a:rPr lang="en-US" sz="2800" dirty="0"/>
              <a:t>(verse 2)</a:t>
            </a:r>
          </a:p>
        </p:txBody>
      </p:sp>
    </p:spTree>
    <p:extLst>
      <p:ext uri="{BB962C8B-B14F-4D97-AF65-F5344CB8AC3E}">
        <p14:creationId xmlns:p14="http://schemas.microsoft.com/office/powerpoint/2010/main" val="1586764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8374"/>
            <a:ext cx="8229600" cy="968535"/>
          </a:xfrm>
        </p:spPr>
        <p:txBody>
          <a:bodyPr>
            <a:spAutoFit/>
          </a:bodyPr>
          <a:lstStyle/>
          <a:p>
            <a:r>
              <a:rPr lang="en-US" sz="3200" b="1" i="1" dirty="0">
                <a:solidFill>
                  <a:schemeClr val="tx1"/>
                </a:solidFill>
              </a:rPr>
              <a:t>Commands versus Traditions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Matthew 15:1-21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422" y="1387928"/>
            <a:ext cx="8804324" cy="5238357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3200" i="1" dirty="0"/>
              <a:t>“</a:t>
            </a:r>
            <a:r>
              <a:rPr lang="en-US" sz="3200" b="1" i="1" dirty="0"/>
              <a:t>Traditions</a:t>
            </a:r>
            <a:r>
              <a:rPr lang="en-US" sz="3200" i="1" dirty="0"/>
              <a:t>” – </a:t>
            </a:r>
            <a:r>
              <a:rPr lang="en-US" sz="2800" dirty="0"/>
              <a:t>a handing down orally or in writing.</a:t>
            </a:r>
          </a:p>
          <a:p>
            <a:pPr marL="0" indent="0">
              <a:buNone/>
            </a:pPr>
            <a:r>
              <a:rPr lang="en-US" sz="2800" dirty="0"/>
              <a:t>It can address something either positive or negative. </a:t>
            </a:r>
          </a:p>
          <a:p>
            <a:pPr marL="0" indent="0">
              <a:buNone/>
            </a:pPr>
            <a:r>
              <a:rPr lang="en-US" sz="2800" b="1" dirty="0"/>
              <a:t>Negative</a:t>
            </a:r>
            <a:r>
              <a:rPr lang="en-US" sz="2800" dirty="0"/>
              <a:t> uses:</a:t>
            </a:r>
          </a:p>
          <a:p>
            <a:r>
              <a:rPr lang="en-US" sz="2800" i="1" dirty="0"/>
              <a:t>“</a:t>
            </a:r>
            <a:r>
              <a:rPr lang="en-US" sz="2800" b="1" i="1" dirty="0"/>
              <a:t>See to it that no one takes you captive </a:t>
            </a:r>
            <a:r>
              <a:rPr lang="en-US" sz="2800" i="1" dirty="0"/>
              <a:t>through philosophy and empty deception, according </a:t>
            </a:r>
            <a:r>
              <a:rPr lang="en-US" sz="2800" b="1" i="1" dirty="0"/>
              <a:t>to the tradition of men</a:t>
            </a:r>
            <a:r>
              <a:rPr lang="en-US" sz="2800" i="1" dirty="0"/>
              <a:t> … rather than according to Christ.”</a:t>
            </a:r>
            <a:r>
              <a:rPr lang="en-US" sz="2800" dirty="0"/>
              <a:t> (Colossians 2:8)</a:t>
            </a:r>
          </a:p>
          <a:p>
            <a:r>
              <a:rPr lang="en-US" sz="2800" i="1" dirty="0"/>
              <a:t>“I was advancing in Judaism beyond many of my contemporaries among my countrymen, </a:t>
            </a:r>
            <a:r>
              <a:rPr lang="en-US" sz="2800" b="1" i="1" dirty="0"/>
              <a:t>being more extremely zealous for my ancestral traditions</a:t>
            </a:r>
            <a:r>
              <a:rPr lang="en-US" sz="2800" i="1" dirty="0"/>
              <a:t>.”</a:t>
            </a:r>
            <a:r>
              <a:rPr lang="en-US" sz="2800" dirty="0"/>
              <a:t> (Galatians 1:14)</a:t>
            </a:r>
          </a:p>
        </p:txBody>
      </p:sp>
    </p:spTree>
    <p:extLst>
      <p:ext uri="{BB962C8B-B14F-4D97-AF65-F5344CB8AC3E}">
        <p14:creationId xmlns:p14="http://schemas.microsoft.com/office/powerpoint/2010/main" val="2724961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8374"/>
            <a:ext cx="8229600" cy="968535"/>
          </a:xfrm>
        </p:spPr>
        <p:txBody>
          <a:bodyPr>
            <a:spAutoFit/>
          </a:bodyPr>
          <a:lstStyle/>
          <a:p>
            <a:r>
              <a:rPr lang="en-US" sz="3200" b="1" i="1" dirty="0">
                <a:solidFill>
                  <a:schemeClr val="tx1"/>
                </a:solidFill>
              </a:rPr>
              <a:t>Commands versus Traditions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Matthew 15:1-21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422" y="1387928"/>
            <a:ext cx="8804324" cy="4573560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800" b="1" dirty="0"/>
              <a:t>Negative</a:t>
            </a:r>
            <a:r>
              <a:rPr lang="en-US" sz="2800" dirty="0"/>
              <a:t> uses:</a:t>
            </a:r>
          </a:p>
          <a:p>
            <a:r>
              <a:rPr lang="en-US" sz="2800" i="1" dirty="0"/>
              <a:t>“The Pharisees and the scribes asked Him, ‘Why do Your disciples not </a:t>
            </a:r>
            <a:r>
              <a:rPr lang="en-US" sz="2800" b="1" i="1" dirty="0"/>
              <a:t>walk according to the tradition of the elders</a:t>
            </a:r>
            <a:r>
              <a:rPr lang="en-US" sz="2800" i="1" dirty="0"/>
              <a:t>, but eat their bread with impure hands?’ … ‘</a:t>
            </a:r>
            <a:r>
              <a:rPr lang="en-US" sz="2800" b="1" i="1" dirty="0"/>
              <a:t>Neglecting the commandment of God, you hold to the tradition of men</a:t>
            </a:r>
            <a:r>
              <a:rPr lang="en-US" sz="2800" i="1" dirty="0"/>
              <a:t>.’ … setting aside the commandment of God to keep your tradition.”</a:t>
            </a:r>
            <a:r>
              <a:rPr lang="en-US" sz="2800" dirty="0"/>
              <a:t> (Mark 7:5-9)</a:t>
            </a:r>
          </a:p>
          <a:p>
            <a:r>
              <a:rPr lang="en-US" sz="2800" dirty="0"/>
              <a:t>Isaiah spoke of those whose only fear and respect is for the commands of men. (Isaiah 29:13-16)</a:t>
            </a:r>
          </a:p>
        </p:txBody>
      </p:sp>
    </p:spTree>
    <p:extLst>
      <p:ext uri="{BB962C8B-B14F-4D97-AF65-F5344CB8AC3E}">
        <p14:creationId xmlns:p14="http://schemas.microsoft.com/office/powerpoint/2010/main" val="655247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0922"/>
            <a:ext cx="8229600" cy="968278"/>
          </a:xfrm>
        </p:spPr>
        <p:txBody>
          <a:bodyPr>
            <a:spAutoFit/>
          </a:bodyPr>
          <a:lstStyle/>
          <a:p>
            <a:r>
              <a:rPr lang="en-US" sz="3200" b="1" i="1" dirty="0">
                <a:solidFill>
                  <a:schemeClr val="tx1"/>
                </a:solidFill>
              </a:rPr>
              <a:t>Commands versus Traditions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Matthew 15:1-21; </a:t>
            </a:r>
            <a:r>
              <a:rPr lang="en-US" sz="2400" b="1" dirty="0">
                <a:solidFill>
                  <a:schemeClr val="tx1"/>
                </a:solidFill>
              </a:rPr>
              <a:t>Mark 7:1-24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422" y="1387928"/>
            <a:ext cx="8804324" cy="535577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71A9C208-25FA-48E6-9C6F-84FADFF4CD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0169465"/>
              </p:ext>
            </p:extLst>
          </p:nvPr>
        </p:nvGraphicFramePr>
        <p:xfrm>
          <a:off x="173422" y="1394068"/>
          <a:ext cx="8797156" cy="542544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4398578">
                  <a:extLst>
                    <a:ext uri="{9D8B030D-6E8A-4147-A177-3AD203B41FA5}">
                      <a16:colId xmlns:a16="http://schemas.microsoft.com/office/drawing/2014/main" val="1710673367"/>
                    </a:ext>
                  </a:extLst>
                </a:gridCol>
                <a:gridCol w="4398578">
                  <a:extLst>
                    <a:ext uri="{9D8B030D-6E8A-4147-A177-3AD203B41FA5}">
                      <a16:colId xmlns:a16="http://schemas.microsoft.com/office/drawing/2014/main" val="2221890952"/>
                    </a:ext>
                  </a:extLst>
                </a:gridCol>
              </a:tblGrid>
              <a:tr h="454794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Human traditions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Divine Commands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6189760"/>
                  </a:ext>
                </a:extLst>
              </a:tr>
              <a:tr h="818629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“</a:t>
                      </a:r>
                      <a:r>
                        <a:rPr lang="en-US" sz="2400" b="1" i="1" dirty="0">
                          <a:solidFill>
                            <a:schemeClr val="tx1"/>
                          </a:solidFill>
                        </a:rPr>
                        <a:t>Observing</a:t>
                      </a:r>
                      <a:r>
                        <a:rPr lang="en-US" sz="2400" i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b="0" i="1" dirty="0">
                          <a:solidFill>
                            <a:schemeClr val="tx1"/>
                          </a:solidFill>
                        </a:rPr>
                        <a:t>the</a:t>
                      </a:r>
                      <a:r>
                        <a:rPr lang="en-US" sz="2400" i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b="1" i="1" dirty="0">
                          <a:solidFill>
                            <a:schemeClr val="tx1"/>
                          </a:solidFill>
                        </a:rPr>
                        <a:t>tradition</a:t>
                      </a:r>
                      <a:r>
                        <a:rPr lang="en-US" sz="2400" i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b="0" i="1" dirty="0">
                          <a:solidFill>
                            <a:schemeClr val="tx1"/>
                          </a:solidFill>
                        </a:rPr>
                        <a:t>of the </a:t>
                      </a:r>
                      <a:r>
                        <a:rPr lang="en-US" sz="2400" b="1" i="1" dirty="0">
                          <a:solidFill>
                            <a:schemeClr val="tx1"/>
                          </a:solidFill>
                        </a:rPr>
                        <a:t>elders</a:t>
                      </a:r>
                      <a:r>
                        <a:rPr lang="en-US" sz="2400" i="1" dirty="0">
                          <a:solidFill>
                            <a:schemeClr val="tx1"/>
                          </a:solidFill>
                        </a:rPr>
                        <a:t>” 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(verse 3)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i="1" dirty="0">
                          <a:solidFill>
                            <a:schemeClr val="tx1"/>
                          </a:solidFill>
                        </a:rPr>
                        <a:t>“</a:t>
                      </a:r>
                      <a:r>
                        <a:rPr lang="en-US" sz="2400" b="1" i="1" dirty="0">
                          <a:solidFill>
                            <a:schemeClr val="tx1"/>
                          </a:solidFill>
                        </a:rPr>
                        <a:t>Neglecting </a:t>
                      </a:r>
                      <a:r>
                        <a:rPr lang="en-US" sz="2400" b="0" i="1" dirty="0">
                          <a:solidFill>
                            <a:schemeClr val="tx1"/>
                          </a:solidFill>
                        </a:rPr>
                        <a:t>the</a:t>
                      </a:r>
                      <a:r>
                        <a:rPr lang="en-US" sz="2400" b="1" i="1" dirty="0">
                          <a:solidFill>
                            <a:schemeClr val="tx1"/>
                          </a:solidFill>
                        </a:rPr>
                        <a:t> commandment </a:t>
                      </a:r>
                      <a:r>
                        <a:rPr lang="en-US" sz="2400" i="1" dirty="0">
                          <a:solidFill>
                            <a:schemeClr val="tx1"/>
                          </a:solidFill>
                        </a:rPr>
                        <a:t>of </a:t>
                      </a:r>
                      <a:r>
                        <a:rPr lang="en-US" sz="2400" b="1" i="1" dirty="0">
                          <a:solidFill>
                            <a:schemeClr val="tx1"/>
                          </a:solidFill>
                        </a:rPr>
                        <a:t>God </a:t>
                      </a:r>
                      <a:r>
                        <a:rPr lang="en-US" sz="2400" i="1" dirty="0">
                          <a:solidFill>
                            <a:schemeClr val="tx1"/>
                          </a:solidFill>
                        </a:rPr>
                        <a:t>…”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(verse 8)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2909997"/>
                  </a:ext>
                </a:extLst>
              </a:tr>
              <a:tr h="1182464">
                <a:tc>
                  <a:txBody>
                    <a:bodyPr/>
                    <a:lstStyle/>
                    <a:p>
                      <a:r>
                        <a:rPr lang="en-US" sz="2400" i="1" dirty="0">
                          <a:solidFill>
                            <a:schemeClr val="tx1"/>
                          </a:solidFill>
                        </a:rPr>
                        <a:t>“Why do your disciples not </a:t>
                      </a:r>
                      <a:r>
                        <a:rPr lang="en-US" sz="2400" b="1" i="1" dirty="0">
                          <a:solidFill>
                            <a:schemeClr val="tx1"/>
                          </a:solidFill>
                        </a:rPr>
                        <a:t>walk according </a:t>
                      </a:r>
                      <a:r>
                        <a:rPr lang="en-US" sz="2400" b="0" i="1" dirty="0">
                          <a:solidFill>
                            <a:schemeClr val="tx1"/>
                          </a:solidFill>
                        </a:rPr>
                        <a:t>to the </a:t>
                      </a:r>
                      <a:r>
                        <a:rPr lang="en-US" sz="2400" b="1" i="1" dirty="0">
                          <a:solidFill>
                            <a:schemeClr val="tx1"/>
                          </a:solidFill>
                        </a:rPr>
                        <a:t>tradition </a:t>
                      </a:r>
                      <a:r>
                        <a:rPr lang="en-US" sz="2400" b="0" i="1" dirty="0">
                          <a:solidFill>
                            <a:schemeClr val="tx1"/>
                          </a:solidFill>
                        </a:rPr>
                        <a:t>of the </a:t>
                      </a:r>
                      <a:r>
                        <a:rPr lang="en-US" sz="2400" b="1" i="1" dirty="0">
                          <a:solidFill>
                            <a:schemeClr val="tx1"/>
                          </a:solidFill>
                        </a:rPr>
                        <a:t>elders</a:t>
                      </a:r>
                      <a:r>
                        <a:rPr lang="en-US" sz="2400" i="1" dirty="0">
                          <a:solidFill>
                            <a:schemeClr val="tx1"/>
                          </a:solidFill>
                        </a:rPr>
                        <a:t>”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(verse 5)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0404763"/>
                  </a:ext>
                </a:extLst>
              </a:tr>
              <a:tr h="818629">
                <a:tc>
                  <a:txBody>
                    <a:bodyPr/>
                    <a:lstStyle/>
                    <a:p>
                      <a:r>
                        <a:rPr lang="en-US" sz="2400" i="1" dirty="0">
                          <a:solidFill>
                            <a:schemeClr val="tx1"/>
                          </a:solidFill>
                        </a:rPr>
                        <a:t>“…</a:t>
                      </a:r>
                      <a:r>
                        <a:rPr lang="en-US" sz="2400" b="1" i="1" dirty="0">
                          <a:solidFill>
                            <a:schemeClr val="tx1"/>
                          </a:solidFill>
                        </a:rPr>
                        <a:t>Hold</a:t>
                      </a:r>
                      <a:r>
                        <a:rPr lang="en-US" sz="2400" i="1" dirty="0">
                          <a:solidFill>
                            <a:schemeClr val="tx1"/>
                          </a:solidFill>
                        </a:rPr>
                        <a:t> the </a:t>
                      </a:r>
                      <a:r>
                        <a:rPr lang="en-US" sz="2400" b="1" i="1" dirty="0">
                          <a:solidFill>
                            <a:schemeClr val="tx1"/>
                          </a:solidFill>
                        </a:rPr>
                        <a:t>traditions of men</a:t>
                      </a:r>
                      <a:r>
                        <a:rPr lang="en-US" sz="2400" i="1" dirty="0">
                          <a:solidFill>
                            <a:schemeClr val="tx1"/>
                          </a:solidFill>
                        </a:rPr>
                        <a:t>.”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(verse 8)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7008829"/>
                  </a:ext>
                </a:extLst>
              </a:tr>
              <a:tr h="1061185">
                <a:tc>
                  <a:txBody>
                    <a:bodyPr/>
                    <a:lstStyle/>
                    <a:p>
                      <a:r>
                        <a:rPr lang="en-US" sz="2400" i="1" dirty="0">
                          <a:solidFill>
                            <a:schemeClr val="tx1"/>
                          </a:solidFill>
                        </a:rPr>
                        <a:t>“… </a:t>
                      </a:r>
                      <a:r>
                        <a:rPr lang="en-US" sz="2400" b="1" i="1" dirty="0">
                          <a:solidFill>
                            <a:schemeClr val="tx1"/>
                          </a:solidFill>
                        </a:rPr>
                        <a:t>keep</a:t>
                      </a:r>
                      <a:r>
                        <a:rPr lang="en-US" sz="2400" i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b="1" i="1" dirty="0">
                          <a:solidFill>
                            <a:schemeClr val="tx1"/>
                          </a:solidFill>
                        </a:rPr>
                        <a:t>your</a:t>
                      </a:r>
                      <a:r>
                        <a:rPr lang="en-US" sz="2400" i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b="1" i="1" dirty="0">
                          <a:solidFill>
                            <a:schemeClr val="tx1"/>
                          </a:solidFill>
                        </a:rPr>
                        <a:t>tradition</a:t>
                      </a:r>
                      <a:r>
                        <a:rPr lang="en-US" sz="2400" i="1" dirty="0">
                          <a:solidFill>
                            <a:schemeClr val="tx1"/>
                          </a:solidFill>
                        </a:rPr>
                        <a:t>.”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(verse 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1" dirty="0">
                          <a:solidFill>
                            <a:schemeClr val="tx1"/>
                          </a:solidFill>
                        </a:rPr>
                        <a:t>“… </a:t>
                      </a:r>
                      <a:r>
                        <a:rPr lang="en-US" sz="2400" b="1" i="1" dirty="0">
                          <a:solidFill>
                            <a:schemeClr val="tx1"/>
                          </a:solidFill>
                        </a:rPr>
                        <a:t>experts</a:t>
                      </a:r>
                      <a:r>
                        <a:rPr lang="en-US" sz="2400" i="1" dirty="0">
                          <a:solidFill>
                            <a:schemeClr val="tx1"/>
                          </a:solidFill>
                        </a:rPr>
                        <a:t> at </a:t>
                      </a:r>
                      <a:r>
                        <a:rPr lang="en-US" sz="2400" b="1" i="1" dirty="0">
                          <a:solidFill>
                            <a:schemeClr val="tx1"/>
                          </a:solidFill>
                        </a:rPr>
                        <a:t>setting aside </a:t>
                      </a:r>
                      <a:r>
                        <a:rPr lang="en-US" sz="2400" i="1" dirty="0">
                          <a:solidFill>
                            <a:schemeClr val="tx1"/>
                          </a:solidFill>
                        </a:rPr>
                        <a:t>the </a:t>
                      </a:r>
                      <a:r>
                        <a:rPr lang="en-US" sz="2400" b="1" i="1" dirty="0">
                          <a:solidFill>
                            <a:schemeClr val="tx1"/>
                          </a:solidFill>
                        </a:rPr>
                        <a:t>commandment of God </a:t>
                      </a:r>
                      <a:r>
                        <a:rPr lang="en-US" sz="2400" i="1" dirty="0">
                          <a:solidFill>
                            <a:schemeClr val="tx1"/>
                          </a:solidFill>
                        </a:rPr>
                        <a:t>…”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(verse 9)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1836841"/>
                  </a:ext>
                </a:extLst>
              </a:tr>
              <a:tr h="1061185">
                <a:tc>
                  <a:txBody>
                    <a:bodyPr/>
                    <a:lstStyle/>
                    <a:p>
                      <a:r>
                        <a:rPr lang="en-US" sz="2400" i="1" dirty="0">
                          <a:solidFill>
                            <a:schemeClr val="tx1"/>
                          </a:solidFill>
                        </a:rPr>
                        <a:t>“… </a:t>
                      </a:r>
                      <a:r>
                        <a:rPr lang="en-US" sz="2400" b="1" i="1" dirty="0">
                          <a:solidFill>
                            <a:schemeClr val="tx1"/>
                          </a:solidFill>
                        </a:rPr>
                        <a:t>your tradition </a:t>
                      </a:r>
                      <a:r>
                        <a:rPr lang="en-US" sz="2400" i="1" dirty="0">
                          <a:solidFill>
                            <a:schemeClr val="tx1"/>
                          </a:solidFill>
                        </a:rPr>
                        <a:t>which you have </a:t>
                      </a:r>
                      <a:r>
                        <a:rPr lang="en-US" sz="2400" b="1" i="1" dirty="0">
                          <a:solidFill>
                            <a:schemeClr val="tx1"/>
                          </a:solidFill>
                        </a:rPr>
                        <a:t>handed down </a:t>
                      </a:r>
                      <a:r>
                        <a:rPr lang="en-US" sz="2400" i="1" dirty="0">
                          <a:solidFill>
                            <a:schemeClr val="tx1"/>
                          </a:solidFill>
                        </a:rPr>
                        <a:t>…”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(verse 13)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i="1" dirty="0">
                          <a:solidFill>
                            <a:schemeClr val="tx1"/>
                          </a:solidFill>
                        </a:rPr>
                        <a:t>“… </a:t>
                      </a:r>
                      <a:r>
                        <a:rPr lang="en-US" sz="2400" b="1" i="1" dirty="0">
                          <a:solidFill>
                            <a:schemeClr val="tx1"/>
                          </a:solidFill>
                        </a:rPr>
                        <a:t>invalidating</a:t>
                      </a:r>
                      <a:r>
                        <a:rPr lang="en-US" sz="2400" i="1" dirty="0">
                          <a:solidFill>
                            <a:schemeClr val="tx1"/>
                          </a:solidFill>
                        </a:rPr>
                        <a:t> (making void; ASV) the </a:t>
                      </a:r>
                      <a:r>
                        <a:rPr lang="en-US" sz="2400" b="1" i="1" dirty="0">
                          <a:solidFill>
                            <a:schemeClr val="tx1"/>
                          </a:solidFill>
                        </a:rPr>
                        <a:t>word of God </a:t>
                      </a:r>
                      <a:r>
                        <a:rPr lang="en-US" sz="2400" i="1" dirty="0">
                          <a:solidFill>
                            <a:schemeClr val="tx1"/>
                          </a:solidFill>
                        </a:rPr>
                        <a:t>…”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(verse 13)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71908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5241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8631"/>
            <a:ext cx="8229600" cy="968278"/>
          </a:xfrm>
        </p:spPr>
        <p:txBody>
          <a:bodyPr>
            <a:spAutoFit/>
          </a:bodyPr>
          <a:lstStyle/>
          <a:p>
            <a:r>
              <a:rPr lang="en-US" sz="3200" b="1" i="1" dirty="0">
                <a:solidFill>
                  <a:schemeClr val="tx1"/>
                </a:solidFill>
              </a:rPr>
              <a:t>Commands versus Traditions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b="1" dirty="0">
                <a:solidFill>
                  <a:schemeClr val="tx1"/>
                </a:solidFill>
              </a:rPr>
              <a:t>Matthew 15:1-21</a:t>
            </a:r>
            <a:r>
              <a:rPr lang="en-US" sz="2400" dirty="0">
                <a:solidFill>
                  <a:schemeClr val="tx1"/>
                </a:solidFill>
              </a:rPr>
              <a:t>; Mark 7:1-24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422" y="1538776"/>
            <a:ext cx="8804324" cy="5090624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000" b="1" dirty="0"/>
              <a:t>Consequences of human tradition:</a:t>
            </a:r>
            <a:endParaRPr lang="en-US" sz="2000" dirty="0"/>
          </a:p>
          <a:p>
            <a:r>
              <a:rPr lang="en-US" sz="2400" i="1" dirty="0"/>
              <a:t>“</a:t>
            </a:r>
            <a:r>
              <a:rPr lang="en-US" sz="2400" b="1" i="1" dirty="0"/>
              <a:t>Transgress the commandment of God</a:t>
            </a:r>
            <a:r>
              <a:rPr lang="en-US" sz="2400" i="1" dirty="0"/>
              <a:t>”</a:t>
            </a:r>
            <a:r>
              <a:rPr lang="en-US" sz="2400" dirty="0"/>
              <a:t> –</a:t>
            </a:r>
            <a:r>
              <a:rPr lang="en-US" sz="2000" dirty="0"/>
              <a:t> (verse 3)</a:t>
            </a:r>
          </a:p>
          <a:p>
            <a:pPr lvl="1"/>
            <a:r>
              <a:rPr lang="en-US" sz="1800" dirty="0"/>
              <a:t>Go aside or overstep. (Hebrews 2:1-3)</a:t>
            </a:r>
          </a:p>
          <a:p>
            <a:r>
              <a:rPr lang="en-US" sz="2400" i="1" dirty="0"/>
              <a:t>“</a:t>
            </a:r>
            <a:r>
              <a:rPr lang="en-US" sz="2400" b="1" i="1" dirty="0"/>
              <a:t>Invalidated the word of God</a:t>
            </a:r>
            <a:r>
              <a:rPr lang="en-US" sz="2400" i="1" dirty="0"/>
              <a:t>”</a:t>
            </a:r>
            <a:r>
              <a:rPr lang="en-US" sz="2400" dirty="0"/>
              <a:t> </a:t>
            </a:r>
            <a:r>
              <a:rPr lang="en-US" sz="2000" dirty="0"/>
              <a:t>– (verse 6)</a:t>
            </a:r>
          </a:p>
          <a:p>
            <a:pPr lvl="1"/>
            <a:r>
              <a:rPr lang="en-US" sz="1800" dirty="0"/>
              <a:t>Deprive of force or authority. (Galatians 3:17)</a:t>
            </a:r>
          </a:p>
          <a:p>
            <a:r>
              <a:rPr lang="en-US" sz="2400" i="1" dirty="0"/>
              <a:t>“</a:t>
            </a:r>
            <a:r>
              <a:rPr lang="en-US" sz="2400" b="1" i="1" dirty="0"/>
              <a:t>Heart is far from Me</a:t>
            </a:r>
            <a:r>
              <a:rPr lang="en-US" sz="2400" i="1" dirty="0"/>
              <a:t>”</a:t>
            </a:r>
            <a:r>
              <a:rPr lang="en-US" sz="2400" dirty="0"/>
              <a:t> </a:t>
            </a:r>
            <a:r>
              <a:rPr lang="en-US" sz="2000" dirty="0"/>
              <a:t>– (verse 8)</a:t>
            </a:r>
          </a:p>
          <a:p>
            <a:pPr lvl="1"/>
            <a:r>
              <a:rPr lang="en-US" sz="1800" dirty="0"/>
              <a:t>If our heart is far from God, where is it? (Colossians 3:1-2)</a:t>
            </a:r>
          </a:p>
          <a:p>
            <a:r>
              <a:rPr lang="en-US" sz="2400" i="1" dirty="0"/>
              <a:t>“</a:t>
            </a:r>
            <a:r>
              <a:rPr lang="en-US" sz="2400" b="1" i="1" dirty="0"/>
              <a:t>In vain do they worship Me</a:t>
            </a:r>
            <a:r>
              <a:rPr lang="en-US" sz="2400" i="1" dirty="0"/>
              <a:t>”</a:t>
            </a:r>
            <a:r>
              <a:rPr lang="en-US" sz="2400" dirty="0"/>
              <a:t> </a:t>
            </a:r>
            <a:r>
              <a:rPr lang="en-US" sz="2000" dirty="0"/>
              <a:t>– (verse 9)</a:t>
            </a:r>
          </a:p>
          <a:p>
            <a:pPr lvl="1"/>
            <a:r>
              <a:rPr lang="en-US" sz="1800" dirty="0"/>
              <a:t>Vain is empty or worthless - no value. (Malachi 1:10; Isaiah 1:13-15)</a:t>
            </a:r>
          </a:p>
          <a:p>
            <a:r>
              <a:rPr lang="en-US" sz="2400" i="1" dirty="0"/>
              <a:t>“</a:t>
            </a:r>
            <a:r>
              <a:rPr lang="en-US" sz="2400" b="1" i="1" dirty="0"/>
              <a:t>Shall be uprooted</a:t>
            </a:r>
            <a:r>
              <a:rPr lang="en-US" sz="2400" i="1" dirty="0"/>
              <a:t>” –</a:t>
            </a:r>
            <a:r>
              <a:rPr lang="en-US" sz="2400" dirty="0"/>
              <a:t> </a:t>
            </a:r>
            <a:r>
              <a:rPr lang="en-US" sz="2000" dirty="0"/>
              <a:t>(verse 13)</a:t>
            </a:r>
          </a:p>
          <a:p>
            <a:pPr lvl="1"/>
            <a:r>
              <a:rPr lang="en-US" sz="1800" dirty="0"/>
              <a:t>Judged and condemned. (Jude 12; 2 Chronicles 7:20; Jeremiah 18:7</a:t>
            </a:r>
          </a:p>
          <a:p>
            <a:r>
              <a:rPr lang="en-US" sz="2400" i="1" dirty="0"/>
              <a:t>“</a:t>
            </a:r>
            <a:r>
              <a:rPr lang="en-US" sz="2400" b="1" i="1" dirty="0"/>
              <a:t>Fall into a pit</a:t>
            </a:r>
            <a:r>
              <a:rPr lang="en-US" sz="2400" i="1" dirty="0"/>
              <a:t>” </a:t>
            </a:r>
            <a:r>
              <a:rPr lang="en-US" sz="2000" dirty="0"/>
              <a:t>– (verse 14)</a:t>
            </a:r>
          </a:p>
          <a:p>
            <a:pPr lvl="1"/>
            <a:r>
              <a:rPr lang="en-US" sz="1800" dirty="0"/>
              <a:t>They take others down with them. (2 Peter 2:2-3; 3:16; 2 Timothy 2:14)</a:t>
            </a:r>
          </a:p>
        </p:txBody>
      </p:sp>
    </p:spTree>
    <p:extLst>
      <p:ext uri="{BB962C8B-B14F-4D97-AF65-F5344CB8AC3E}">
        <p14:creationId xmlns:p14="http://schemas.microsoft.com/office/powerpoint/2010/main" val="4016213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8374"/>
            <a:ext cx="8229600" cy="968535"/>
          </a:xfrm>
        </p:spPr>
        <p:txBody>
          <a:bodyPr>
            <a:spAutoFit/>
          </a:bodyPr>
          <a:lstStyle/>
          <a:p>
            <a:r>
              <a:rPr lang="en-US" sz="3200" b="1" i="1" dirty="0">
                <a:solidFill>
                  <a:schemeClr val="tx1"/>
                </a:solidFill>
              </a:rPr>
              <a:t>Commands versus Traditions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Matthew 15:1-21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422" y="1387928"/>
            <a:ext cx="8804324" cy="5235279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700" b="1" dirty="0"/>
              <a:t>Who establishes tradition to be followed?</a:t>
            </a:r>
          </a:p>
          <a:p>
            <a:pPr marL="0" indent="0">
              <a:buNone/>
            </a:pPr>
            <a:r>
              <a:rPr lang="en-US" sz="2400" dirty="0"/>
              <a:t>“The </a:t>
            </a:r>
            <a:r>
              <a:rPr lang="en-US" sz="2400" i="1" dirty="0"/>
              <a:t>Catechism</a:t>
            </a:r>
            <a:r>
              <a:rPr lang="en-US" sz="2400" dirty="0"/>
              <a:t> declares that ‘[a]s a result the [Catholic—MP] Church, to whom the transmission and interpretation of Revelation is entrusted, does not derive her certainty about all revealed truths from the holy Scriptures alone. </a:t>
            </a:r>
            <a:r>
              <a:rPr lang="en-US" sz="2400" b="1" dirty="0"/>
              <a:t>Both Scripture and Tradition must be accepted and honored with equal sentiments of devotion and reverence</a:t>
            </a:r>
            <a:r>
              <a:rPr lang="en-US" sz="2400" dirty="0"/>
              <a:t>’” (1994, 82, emphasis added). Other Catholic authorities have declared: “It is an article of faith from a decree of the Vatican Council that </a:t>
            </a:r>
            <a:r>
              <a:rPr lang="en-US" sz="2400" b="1" dirty="0"/>
              <a:t>Tradition is a source of theological teaching distinct from Scripture</a:t>
            </a:r>
            <a:r>
              <a:rPr lang="en-US" sz="2400" dirty="0"/>
              <a:t>, and that it is infallible. It is therefore to be received with </a:t>
            </a:r>
            <a:r>
              <a:rPr lang="en-US" sz="2400" b="1" dirty="0"/>
              <a:t>the same</a:t>
            </a:r>
            <a:r>
              <a:rPr lang="en-US" sz="2400" dirty="0"/>
              <a:t> internal assent as Scripture for it is the word of God” (</a:t>
            </a:r>
            <a:r>
              <a:rPr lang="en-US" sz="2400" dirty="0" err="1"/>
              <a:t>Attwater</a:t>
            </a:r>
            <a:r>
              <a:rPr lang="en-US" sz="2400" dirty="0"/>
              <a:t>, 1961, page 41, emphasis added).</a:t>
            </a:r>
            <a:endParaRPr lang="en-US" sz="2400" i="1" dirty="0"/>
          </a:p>
          <a:p>
            <a:pPr marL="0" indent="0">
              <a:buNone/>
            </a:pPr>
            <a:r>
              <a:rPr lang="en-US" sz="12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http://apologeticspress.org/apcontent.aspx?category=11&amp;article=1027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911976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8374"/>
            <a:ext cx="8229600" cy="968535"/>
          </a:xfrm>
        </p:spPr>
        <p:txBody>
          <a:bodyPr>
            <a:spAutoFit/>
          </a:bodyPr>
          <a:lstStyle/>
          <a:p>
            <a:r>
              <a:rPr lang="en-US" sz="3200" b="1" i="1" dirty="0">
                <a:solidFill>
                  <a:schemeClr val="tx1"/>
                </a:solidFill>
              </a:rPr>
              <a:t>Commands versus Traditions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Matthew 15:1-21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422" y="1442621"/>
            <a:ext cx="8804324" cy="5262979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800" b="1" dirty="0"/>
              <a:t>Who establishes tradition to be followed?</a:t>
            </a:r>
          </a:p>
          <a:p>
            <a:pPr marL="0" indent="0">
              <a:buNone/>
            </a:pPr>
            <a:r>
              <a:rPr lang="en-US" sz="2500" dirty="0"/>
              <a:t>“Catholics allege that ‘[w]</a:t>
            </a:r>
            <a:r>
              <a:rPr lang="en-US" sz="2500" dirty="0" err="1"/>
              <a:t>hereas</a:t>
            </a:r>
            <a:r>
              <a:rPr lang="en-US" sz="2500" dirty="0"/>
              <a:t> much of the teaching of Scripture could not be determined without Tradition, </a:t>
            </a:r>
            <a:r>
              <a:rPr lang="en-US" sz="2500" b="1" dirty="0"/>
              <a:t>Tradition would suffice without Scripture</a:t>
            </a:r>
            <a:r>
              <a:rPr lang="en-US" sz="2500" dirty="0"/>
              <a:t>; it is the safeguard of Scripture’” (</a:t>
            </a:r>
            <a:r>
              <a:rPr lang="en-US" sz="2500" dirty="0" err="1"/>
              <a:t>Attwater</a:t>
            </a:r>
            <a:r>
              <a:rPr lang="en-US" sz="2500" dirty="0"/>
              <a:t>, page 42, emphasis added). Moreover, “Catholic theologians maintain that </a:t>
            </a:r>
            <a:r>
              <a:rPr lang="en-US" sz="2500" b="1" dirty="0"/>
              <a:t>as a source of truth</a:t>
            </a:r>
            <a:r>
              <a:rPr lang="en-US" sz="2500" dirty="0"/>
              <a:t>, </a:t>
            </a:r>
            <a:r>
              <a:rPr lang="en-US" sz="2500" b="1" dirty="0"/>
              <a:t>tradition is superior to Scripture</a:t>
            </a:r>
            <a:r>
              <a:rPr lang="en-US" sz="2500" dirty="0"/>
              <a:t>. </a:t>
            </a:r>
            <a:r>
              <a:rPr lang="en-US" sz="2500" b="1" dirty="0"/>
              <a:t>Scripture is, after all, incomplete</a:t>
            </a:r>
            <a:r>
              <a:rPr lang="en-US" sz="2500" dirty="0"/>
              <a:t>; it not only requires interpretation, but </a:t>
            </a:r>
            <a:r>
              <a:rPr lang="en-US" sz="2500" b="1" dirty="0"/>
              <a:t>it required tradition in order that it might be recognized and established</a:t>
            </a:r>
            <a:r>
              <a:rPr lang="en-US" sz="2500" dirty="0"/>
              <a:t> … </a:t>
            </a:r>
            <a:r>
              <a:rPr lang="en-US" sz="2500" b="1" dirty="0"/>
              <a:t>Scripture is not a textbook</a:t>
            </a:r>
            <a:r>
              <a:rPr lang="en-US" sz="2500" dirty="0"/>
              <a:t>; in a sense, </a:t>
            </a:r>
            <a:r>
              <a:rPr lang="en-US" sz="2500" b="1" dirty="0"/>
              <a:t>it is a dead word</a:t>
            </a:r>
            <a:r>
              <a:rPr lang="en-US" sz="2500" dirty="0"/>
              <a:t> which must be brought to life in the living voice of tradition” (</a:t>
            </a:r>
            <a:r>
              <a:rPr lang="en-US" sz="2500" dirty="0" err="1"/>
              <a:t>Brantl</a:t>
            </a:r>
            <a:r>
              <a:rPr lang="en-US" sz="2500" dirty="0"/>
              <a:t>, 1961, page 162, emphasis added).</a:t>
            </a:r>
            <a:r>
              <a:rPr lang="en-US" sz="2800" dirty="0"/>
              <a:t> </a:t>
            </a:r>
            <a:r>
              <a:rPr lang="en-US" sz="12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http://apologeticspress.org/apcontent.aspx?category=11&amp;article=1027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772670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8374"/>
            <a:ext cx="8229600" cy="968535"/>
          </a:xfrm>
        </p:spPr>
        <p:txBody>
          <a:bodyPr>
            <a:spAutoFit/>
          </a:bodyPr>
          <a:lstStyle/>
          <a:p>
            <a:r>
              <a:rPr lang="en-US" sz="3200" b="1" i="1" dirty="0">
                <a:solidFill>
                  <a:schemeClr val="tx1"/>
                </a:solidFill>
              </a:rPr>
              <a:t>Commands versus Traditions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Matthew 15:1-21; Mark 7:1-24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422" y="1387928"/>
            <a:ext cx="8804324" cy="4228850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800" b="1" dirty="0"/>
              <a:t>Positive</a:t>
            </a:r>
            <a:r>
              <a:rPr lang="en-US" sz="2800" dirty="0"/>
              <a:t> uses:</a:t>
            </a:r>
          </a:p>
          <a:p>
            <a:r>
              <a:rPr lang="en-US" sz="2800" i="1" dirty="0"/>
              <a:t>“Now I praise you because you remember me in everything and </a:t>
            </a:r>
            <a:r>
              <a:rPr lang="en-US" sz="2800" b="1" i="1" dirty="0"/>
              <a:t>hold firmly to the traditions, just as I delivered them to you</a:t>
            </a:r>
            <a:r>
              <a:rPr lang="en-US" sz="2800" i="1" dirty="0"/>
              <a:t>.”</a:t>
            </a:r>
            <a:r>
              <a:rPr lang="en-US" sz="2800" dirty="0"/>
              <a:t> (1 Corinthians 11:2)</a:t>
            </a:r>
          </a:p>
          <a:p>
            <a:r>
              <a:rPr lang="en-US" sz="2800" i="1" dirty="0"/>
              <a:t>“So then, brethren, </a:t>
            </a:r>
            <a:r>
              <a:rPr lang="en-US" sz="2800" b="1" i="1" dirty="0"/>
              <a:t>stand firm and hold to the traditions </a:t>
            </a:r>
            <a:r>
              <a:rPr lang="en-US" sz="2800" i="1" dirty="0"/>
              <a:t>which you were taught, whether by word of mouth or by letter from us.” (</a:t>
            </a:r>
            <a:r>
              <a:rPr lang="en-US" sz="2800" dirty="0"/>
              <a:t>2 Thessalonians 2:15;</a:t>
            </a:r>
            <a:br>
              <a:rPr lang="en-US" sz="2800" dirty="0"/>
            </a:br>
            <a:r>
              <a:rPr lang="en-US" sz="2800" dirty="0"/>
              <a:t>cf. 3:6)</a:t>
            </a:r>
          </a:p>
          <a:p>
            <a:pPr marL="0" indent="0">
              <a:buNone/>
            </a:pPr>
            <a:r>
              <a:rPr lang="en-US" sz="2800" dirty="0"/>
              <a:t>These are traditions from God!</a:t>
            </a:r>
          </a:p>
        </p:txBody>
      </p:sp>
    </p:spTree>
    <p:extLst>
      <p:ext uri="{BB962C8B-B14F-4D97-AF65-F5344CB8AC3E}">
        <p14:creationId xmlns:p14="http://schemas.microsoft.com/office/powerpoint/2010/main" val="3978318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mpany background presentati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solidFill>
          <a:schemeClr val="tx2"/>
        </a:solidFill>
        <a:ln>
          <a:solidFill>
            <a:schemeClr val="tx2"/>
          </a:solidFill>
        </a:ln>
      </a:spPr>
      <a:bodyPr rtlCol="0" anchor="ctr"/>
      <a:lstStyle>
        <a:defPPr algn="ctr"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Company meeting presentation.potx" id="{77F2D8A2-507B-4878-B2FF-8D528D9C7FD9}" vid="{1CC704D5-A0BA-4179-BDE4-EF17843D99B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Theme16</Template>
  <TotalTime>3164</TotalTime>
  <Words>1441</Words>
  <Application>Microsoft Office PowerPoint</Application>
  <PresentationFormat>On-screen Show (4:3)</PresentationFormat>
  <Paragraphs>119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Century Gothic</vt:lpstr>
      <vt:lpstr>Courier New</vt:lpstr>
      <vt:lpstr>Palatino Linotype</vt:lpstr>
      <vt:lpstr>Company background presentation</vt:lpstr>
      <vt:lpstr>The Life of Jesus Christ Lesson 11 - In Galilee And Beyond</vt:lpstr>
      <vt:lpstr>Commands versus Traditions Matthew 15:1-21; Mark 7:1-24</vt:lpstr>
      <vt:lpstr>Commands versus Traditions Matthew 15:1-21</vt:lpstr>
      <vt:lpstr>Commands versus Traditions Matthew 15:1-21</vt:lpstr>
      <vt:lpstr>Commands versus Traditions Matthew 15:1-21; Mark 7:1-24</vt:lpstr>
      <vt:lpstr>Commands versus Traditions Matthew 15:1-21; Mark 7:1-24</vt:lpstr>
      <vt:lpstr>Commands versus Traditions Matthew 15:1-21</vt:lpstr>
      <vt:lpstr>Commands versus Traditions Matthew 15:1-21</vt:lpstr>
      <vt:lpstr>Commands versus Traditions Matthew 15:1-21; Mark 7:1-24</vt:lpstr>
      <vt:lpstr>Commands versus Traditions Matthew 15:1-21; Mark 7:1-24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Life Of Christ (Format)</dc:title>
  <dc:creator>Chris Simmons</dc:creator>
  <cp:lastModifiedBy>Richard Lidh</cp:lastModifiedBy>
  <cp:revision>12</cp:revision>
  <cp:lastPrinted>2020-04-02T04:27:28Z</cp:lastPrinted>
  <dcterms:created xsi:type="dcterms:W3CDTF">2011-11-13T00:33:04Z</dcterms:created>
  <dcterms:modified xsi:type="dcterms:W3CDTF">2020-04-02T04:27:35Z</dcterms:modified>
</cp:coreProperties>
</file>